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2" r:id="rId3"/>
    <p:sldId id="259" r:id="rId4"/>
    <p:sldId id="262" r:id="rId5"/>
    <p:sldId id="257" r:id="rId6"/>
    <p:sldId id="277" r:id="rId7"/>
    <p:sldId id="260" r:id="rId8"/>
    <p:sldId id="261" r:id="rId9"/>
    <p:sldId id="271" r:id="rId10"/>
    <p:sldId id="258" r:id="rId11"/>
    <p:sldId id="265" r:id="rId12"/>
    <p:sldId id="263" r:id="rId13"/>
    <p:sldId id="276" r:id="rId14"/>
    <p:sldId id="274" r:id="rId15"/>
    <p:sldId id="275" r:id="rId16"/>
    <p:sldId id="273" r:id="rId17"/>
    <p:sldId id="267" r:id="rId18"/>
  </p:sldIdLst>
  <p:sldSz cx="9144000" cy="6858000" type="screen4x3"/>
  <p:notesSz cx="9290050" cy="70040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01F"/>
    <a:srgbClr val="F1B283"/>
    <a:srgbClr val="F3AD8D"/>
    <a:srgbClr val="FF9F9F"/>
    <a:srgbClr val="FEA8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5688" cy="3502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262212" y="0"/>
            <a:ext cx="4025688" cy="3502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5C7E4D65-EC40-4465-872B-A38E1E0B5804}" type="datetime1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652632"/>
            <a:ext cx="4025688" cy="3502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262212" y="6652632"/>
            <a:ext cx="4025688" cy="3502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DA929151-3822-46FF-8EF4-2F40D4B4A5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3383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5688" cy="3502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2212" y="0"/>
            <a:ext cx="4025688" cy="350203"/>
          </a:xfrm>
          <a:prstGeom prst="rect">
            <a:avLst/>
          </a:prstGeom>
        </p:spPr>
        <p:txBody>
          <a:bodyPr vert="horz" lIns="93104" tIns="46552" rIns="93104" bIns="46552" rtlCol="0"/>
          <a:lstStyle>
            <a:lvl1pPr algn="r">
              <a:defRPr sz="1200"/>
            </a:lvl1pPr>
          </a:lstStyle>
          <a:p>
            <a:fld id="{8F40BCAC-0104-4597-96A5-8D0FF2D8D01C}" type="datetime1">
              <a:rPr lang="en-US" smtClean="0"/>
              <a:t>9/25/2019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94013" y="525463"/>
            <a:ext cx="3502025" cy="2625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04" tIns="46552" rIns="93104" bIns="4655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005" y="3326924"/>
            <a:ext cx="7432040" cy="3151823"/>
          </a:xfrm>
          <a:prstGeom prst="rect">
            <a:avLst/>
          </a:prstGeom>
        </p:spPr>
        <p:txBody>
          <a:bodyPr vert="horz" lIns="93104" tIns="46552" rIns="93104" bIns="4655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2632"/>
            <a:ext cx="4025688" cy="3502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2212" y="6652632"/>
            <a:ext cx="4025688" cy="350203"/>
          </a:xfrm>
          <a:prstGeom prst="rect">
            <a:avLst/>
          </a:prstGeom>
        </p:spPr>
        <p:txBody>
          <a:bodyPr vert="horz" lIns="93104" tIns="46552" rIns="93104" bIns="46552" rtlCol="0" anchor="b"/>
          <a:lstStyle>
            <a:lvl1pPr algn="r">
              <a:defRPr sz="1200"/>
            </a:lvl1pPr>
          </a:lstStyle>
          <a:p>
            <a:fld id="{316F4EE6-1FB4-4A95-8EC1-E5C24500AA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2555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60821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24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44256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4311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447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89955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95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6962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31042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536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F4EE6-1FB4-4A95-8EC1-E5C24500AAC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753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592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8586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8023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2539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6496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8115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5938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765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1848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4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1112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C97D08-5FAB-4EA8-AB17-51145E8B28EA}" type="datetimeFigureOut">
              <a:rPr lang="en-US" smtClean="0"/>
              <a:t>9/25/2019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D73D3A-5FC6-47F5-9874-01B90EC539A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912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ffinityhomecare.com/specialties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hyperlink" Target="http://affinityhomecare.com/home-health-care/testimonials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4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791200"/>
            <a:ext cx="4095997" cy="1066800"/>
          </a:xfrm>
        </p:spPr>
        <p:txBody>
          <a:bodyPr>
            <a:normAutofit/>
          </a:bodyPr>
          <a:lstStyle/>
          <a:p>
            <a:r>
              <a:rPr lang="en-US" sz="3000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Helping Seniors Enjoy Life at Home</a:t>
            </a:r>
          </a:p>
        </p:txBody>
      </p:sp>
    </p:spTree>
    <p:extLst>
      <p:ext uri="{BB962C8B-B14F-4D97-AF65-F5344CB8AC3E}">
        <p14:creationId xmlns:p14="http://schemas.microsoft.com/office/powerpoint/2010/main" val="1222984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Mission Statement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257800"/>
          </a:xfrm>
        </p:spPr>
        <p:txBody>
          <a:bodyPr anchor="ctr" anchorCtr="0">
            <a:normAutofit/>
          </a:bodyPr>
          <a:lstStyle/>
          <a:p>
            <a:pPr marL="0" indent="0" algn="ctr">
              <a:buNone/>
            </a:pPr>
            <a:r>
              <a:rPr lang="en-US" sz="44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preserve and protect the independence and dignity of our clients by providing an unsurpassed experience of care, service, and respect. </a:t>
            </a:r>
          </a:p>
        </p:txBody>
      </p:sp>
    </p:spTree>
    <p:extLst>
      <p:ext uri="{BB962C8B-B14F-4D97-AF65-F5344CB8AC3E}">
        <p14:creationId xmlns:p14="http://schemas.microsoft.com/office/powerpoint/2010/main" val="2065323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About 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sz="34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a community-based home health care organization providing important resources to our elderly and disabled clients and their families since 2004</a:t>
            </a:r>
          </a:p>
          <a:p>
            <a:pPr fontAlgn="base"/>
            <a:r>
              <a:rPr lang="en-US" sz="34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provide peace of mind and security to clients and their families knowing their loved ones have compassionate, reliable, and trusted home care when they need it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en-US" sz="34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professional team serves as a reliable resource for managed care programs by staffing any level of care quickly and efficiently </a:t>
            </a:r>
          </a:p>
          <a:p>
            <a:pPr marL="342900" lvl="1" indent="-342900">
              <a:buFont typeface="Arial" panose="020B0604020202020204" pitchFamily="34" charset="0"/>
              <a:buChar char="•"/>
            </a:pPr>
            <a:endParaRPr lang="en-US" sz="3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285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249362"/>
          </a:xfrm>
        </p:spPr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Service Area</a:t>
            </a: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Affinity Home Care is proud to link the resources of a leading home care system to homes in South Florida: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600201"/>
            <a:ext cx="4191000" cy="4114800"/>
          </a:xfrm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Palm Beach County</a:t>
            </a:r>
          </a:p>
          <a:p>
            <a:pPr marL="0" indent="0">
              <a:buNone/>
            </a:pP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Broward County</a:t>
            </a:r>
          </a:p>
          <a:p>
            <a:pPr marL="0" indent="0">
              <a:buNone/>
            </a:pPr>
            <a:endParaRPr lang="en-US" sz="32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3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Miami-Dade County</a:t>
            </a:r>
          </a:p>
        </p:txBody>
      </p:sp>
      <p:pic>
        <p:nvPicPr>
          <p:cNvPr id="7" name="Picture 2" descr="C:\Users\rmichell\Desktop\Florida_Map-e1406583764153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41951"/>
            <a:ext cx="4038600" cy="4442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3769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Services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Case Management</a:t>
            </a: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Assisting both clients and managed care providers in arranging the finest care 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Personal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Homemaker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Respite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Adult Companion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Attendant Care</a:t>
            </a:r>
          </a:p>
          <a:p>
            <a:pPr marL="457200" lvl="1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702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Skilled Services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5626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Affinity is now offering skilled home health care services, including:</a:t>
            </a: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Skilled Nursing</a:t>
            </a: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Physical Therapy</a:t>
            </a: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Occupational Therapy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are CHAP accredited</a:t>
            </a:r>
          </a:p>
          <a:p>
            <a:pPr marL="0" indent="0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lvl="1" indent="0">
              <a:buNone/>
            </a:pP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3" name="Picture 2" descr="A picture containing drawing&#10;&#10;Description automatically generated">
            <a:extLst>
              <a:ext uri="{FF2B5EF4-FFF2-40B4-BE49-F238E27FC236}">
                <a16:creationId xmlns:a16="http://schemas.microsoft.com/office/drawing/2014/main" id="{BFC04729-9D6D-40CA-9354-569F1D7155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0" y="4495800"/>
            <a:ext cx="1866900" cy="1866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0243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Specialties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525963"/>
          </a:xfrm>
        </p:spPr>
        <p:txBody>
          <a:bodyPr numCol="2">
            <a:normAutofit fontScale="85000" lnSpcReduction="10000"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Geriatric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Alzheimer’s/Dementia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Stroke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Parkinson’s Disease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Macular Degeneration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Multiple Sclerosis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Spinal Stenosis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Lou Gehrig’s/ALS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Huntington’s Disease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Hospice Support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Congestive Heart Failure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Brain and Spinal Cord Injury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Post Surgery Care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Custodial Care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5867400"/>
            <a:ext cx="822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https://www.affinityhomecare.com/specialties/</a:t>
            </a:r>
            <a:endParaRPr lang="en-US" sz="2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46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940" y="304800"/>
            <a:ext cx="8229600" cy="792162"/>
          </a:xfrm>
        </p:spPr>
        <p:txBody>
          <a:bodyPr>
            <a:noAutofit/>
          </a:bodyPr>
          <a:lstStyle/>
          <a:p>
            <a:r>
              <a:rPr lang="en-US" sz="3500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Statewide Medicaid Managed Care</a:t>
            </a:r>
            <a:br>
              <a:rPr lang="en-US" sz="3500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400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 Work With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990600"/>
          </a:xfrm>
        </p:spPr>
        <p:txBody>
          <a:bodyPr>
            <a:normAutofit/>
          </a:bodyPr>
          <a:lstStyle/>
          <a:p>
            <a:r>
              <a:rPr lang="en-US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SMMC-LTC (Statewide Medicaid Managed Care)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02771" y="4735781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7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CCE (Community Care for the Elderly) 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14400" y="2057400"/>
            <a:ext cx="4114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Sunshine Health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Aetna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Humana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Simply Health Care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876800" y="2057400"/>
            <a:ext cx="4114800" cy="2286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United Healthcare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Molina Healthcare</a:t>
            </a:r>
          </a:p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</a:t>
            </a:r>
            <a:r>
              <a:rPr lang="en-US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Staywell</a:t>
            </a: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6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Wellcare</a:t>
            </a:r>
            <a:endParaRPr lang="en-US" sz="26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Florida Community Care</a:t>
            </a:r>
          </a:p>
          <a:p>
            <a:pPr marL="0" indent="0">
              <a:buNone/>
            </a:pPr>
            <a:endParaRPr lang="en-US" sz="26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2428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65238"/>
          </a:xfrm>
        </p:spPr>
        <p:txBody>
          <a:bodyPr>
            <a:noAutofit/>
          </a:bodyPr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Team</a:t>
            </a:r>
            <a:b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 meet your needs, we’ve assembled an experienced staff of home health care specialists. We offer each of our clients:</a:t>
            </a:r>
            <a:b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 fontScale="92500"/>
          </a:bodyPr>
          <a:lstStyle/>
          <a:p>
            <a:pPr fontAlgn="base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Compassionate Caregiver – who delivers personalized, experienced home care</a:t>
            </a:r>
          </a:p>
          <a:p>
            <a:pPr fontAlgn="base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 Coordinator – who coordinates care, and conducts free of charge follow-up visits to monitor care quality and provide ongoing support and education for family members at home</a:t>
            </a:r>
          </a:p>
          <a:p>
            <a:pPr fontAlgn="base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Patient Advocate – who will attend to all client needs and complaints, as well as act as a liaison to community resources</a:t>
            </a:r>
          </a:p>
          <a:p>
            <a:pPr fontAlgn="base"/>
            <a:r>
              <a:rPr 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Experienced On-Call Coordinator – ready to respond to calls anytime, day or night (24 Hours).</a:t>
            </a: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Other Administrative Staff</a:t>
            </a:r>
          </a:p>
        </p:txBody>
      </p:sp>
    </p:spTree>
    <p:extLst>
      <p:ext uri="{BB962C8B-B14F-4D97-AF65-F5344CB8AC3E}">
        <p14:creationId xmlns:p14="http://schemas.microsoft.com/office/powerpoint/2010/main" val="2582858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Staffing Coordinators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 group of experienced coordinators who pre-screen caregivers, schedule and coordinate services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Languages spoken by staff coordinators</a:t>
            </a: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English, Spanish, Portuguese, French, and others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24/7 On-Call Staff Coordinators ready to respond to calls 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Able to start services </a:t>
            </a:r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within an hour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of the  initial service request</a:t>
            </a:r>
          </a:p>
        </p:txBody>
      </p:sp>
    </p:spTree>
    <p:extLst>
      <p:ext uri="{BB962C8B-B14F-4D97-AF65-F5344CB8AC3E}">
        <p14:creationId xmlns:p14="http://schemas.microsoft.com/office/powerpoint/2010/main" val="3488143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Compassionate Caregivers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Qualified, credentialed, and pre-screened CNAs, HHAs, RNs, and LPNs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Largest pool of available caregivers that can accommodate clients of different native languages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Our unique screening process enables us to select only the best caregivers</a:t>
            </a:r>
          </a:p>
          <a:p>
            <a:pPr lvl="1"/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 fact, less than 5% of interviewed candidates become AFFINITY caregivers</a:t>
            </a:r>
          </a:p>
        </p:txBody>
      </p:sp>
    </p:spTree>
    <p:extLst>
      <p:ext uri="{BB962C8B-B14F-4D97-AF65-F5344CB8AC3E}">
        <p14:creationId xmlns:p14="http://schemas.microsoft.com/office/powerpoint/2010/main" val="20524483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900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Quality of Services</a:t>
            </a:r>
            <a:b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2700" i="1" dirty="0">
              <a:solidFill>
                <a:srgbClr val="57201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Proven excellence based on our regular client satisfaction surveys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Client satisfaction is the only measure of success</a:t>
            </a:r>
          </a:p>
          <a:p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Please review authentic client testimonials published on our website</a:t>
            </a:r>
          </a:p>
          <a:p>
            <a:pPr marL="0" indent="0">
              <a:buNone/>
            </a:pPr>
            <a:endParaRPr lang="en-US" sz="2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rId4"/>
            </a:endParaRPr>
          </a:p>
          <a:p>
            <a:pPr marL="0" indent="0" algn="ctr">
              <a:buNone/>
            </a:pPr>
            <a:r>
              <a:rPr lang="en-US" sz="225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https://www.affinityhomecare.com/testimonials/</a:t>
            </a:r>
            <a:endParaRPr lang="en-US" sz="225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67000" y="6096000"/>
            <a:ext cx="6324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defRPr/>
            </a:pPr>
            <a:r>
              <a:rPr lang="en-US" sz="1600" i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Take a look at what some of our clients have to say about us…</a:t>
            </a:r>
          </a:p>
        </p:txBody>
      </p:sp>
    </p:spTree>
    <p:extLst>
      <p:ext uri="{BB962C8B-B14F-4D97-AF65-F5344CB8AC3E}">
        <p14:creationId xmlns:p14="http://schemas.microsoft.com/office/powerpoint/2010/main" val="20157873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272" y="228600"/>
            <a:ext cx="7908255" cy="6324600"/>
          </a:xfrm>
          <a:prstGeom prst="rect">
            <a:avLst/>
          </a:prstGeom>
          <a:ln w="127000" cap="sq">
            <a:solidFill>
              <a:srgbClr val="57201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7797855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" y="457200"/>
            <a:ext cx="7515225" cy="6010275"/>
          </a:xfrm>
          <a:prstGeom prst="rect">
            <a:avLst/>
          </a:prstGeom>
          <a:solidFill>
            <a:srgbClr val="57201F"/>
          </a:solidFill>
          <a:ln w="127000" cap="sq">
            <a:solidFill>
              <a:srgbClr val="57201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2003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0575" y="457200"/>
            <a:ext cx="7515225" cy="6010275"/>
          </a:xfrm>
          <a:prstGeom prst="rect">
            <a:avLst/>
          </a:prstGeom>
          <a:solidFill>
            <a:srgbClr val="57201F"/>
          </a:solidFill>
          <a:ln w="127000" cap="sq">
            <a:solidFill>
              <a:srgbClr val="57201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809743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00" y="381000"/>
            <a:ext cx="7696199" cy="6155009"/>
          </a:xfrm>
          <a:prstGeom prst="rect">
            <a:avLst/>
          </a:prstGeom>
          <a:solidFill>
            <a:srgbClr val="57201F"/>
          </a:solidFill>
          <a:ln w="127000" cap="sq">
            <a:solidFill>
              <a:srgbClr val="57201F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57231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bg1">
                <a:alpha val="0"/>
                <a:lumMod val="0"/>
                <a:lumOff val="100000"/>
              </a:schemeClr>
            </a:gs>
            <a:gs pos="100000">
              <a:srgbClr val="F1B283"/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2034" y="-1524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57201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Affinity Home Care</a:t>
            </a:r>
            <a:endParaRPr lang="en-US" sz="3600" b="1" dirty="0">
              <a:solidFill>
                <a:srgbClr val="57201F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2034" y="860156"/>
            <a:ext cx="8229600" cy="5562600"/>
          </a:xfrm>
        </p:spPr>
        <p:txBody>
          <a:bodyPr>
            <a:normAutofit fontScale="70000" lnSpcReduction="20000"/>
          </a:bodyPr>
          <a:lstStyle/>
          <a:p>
            <a:pPr marL="0" indent="0" algn="ctr" fontAlgn="base">
              <a:buNone/>
            </a:pPr>
            <a:r>
              <a:rPr lang="en-US" sz="4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Contact Us</a:t>
            </a:r>
          </a:p>
          <a:p>
            <a:pPr marL="0" indent="0" algn="ctr" fontAlgn="base">
              <a:buNone/>
            </a:pPr>
            <a:r>
              <a:rPr lang="en-US" sz="4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Phone:</a:t>
            </a:r>
            <a:r>
              <a:rPr lang="en-US" sz="4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1-888-227-3205</a:t>
            </a:r>
          </a:p>
          <a:p>
            <a:pPr marL="0" indent="0" algn="ctr" fontAlgn="base">
              <a:buNone/>
            </a:pPr>
            <a:r>
              <a:rPr lang="en-US" sz="4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 Fax: </a:t>
            </a:r>
            <a:r>
              <a:rPr lang="en-US" sz="42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1-888-227-3170</a:t>
            </a:r>
          </a:p>
          <a:p>
            <a:pPr marL="0" indent="0" algn="ctr" fontAlgn="base">
              <a:buNone/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fontAlgn="base">
              <a:buNone/>
            </a:pPr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Palm Beach County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Administrative Office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2328 10</a:t>
            </a:r>
            <a:r>
              <a:rPr lang="en-US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Avenue N, Suite 106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Lake Worth, FL 33461</a:t>
            </a:r>
          </a:p>
          <a:p>
            <a:pPr marL="0" indent="0" algn="ctr" fontAlgn="base">
              <a:lnSpc>
                <a:spcPct val="70000"/>
              </a:lnSpc>
              <a:buNone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fontAlgn="base">
              <a:buNone/>
            </a:pPr>
            <a:r>
              <a:rPr lang="en-US" sz="3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Broward County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– Administrative Office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100 E Sample Rd., Suite 110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Pompano Beach, FL 33064</a:t>
            </a:r>
          </a:p>
          <a:p>
            <a:pPr marL="0" indent="0" algn="ctr" fontAlgn="base">
              <a:lnSpc>
                <a:spcPct val="70000"/>
              </a:lnSpc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</a:p>
          <a:p>
            <a:pPr marL="0" indent="0" algn="ctr" fontAlgn="base">
              <a:buNone/>
            </a:pPr>
            <a:r>
              <a:rPr lang="en-US" sz="31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Miami-Dade County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– Administrative Office</a:t>
            </a:r>
            <a:b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31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18425 NW 2nd Ave., Suite 401</a:t>
            </a:r>
            <a:br>
              <a:rPr lang="fr-FR" sz="31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fr-FR" sz="31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Miami Gardens, FL 33169</a:t>
            </a:r>
            <a:br>
              <a:rPr lang="fr-FR" sz="31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3100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 algn="ctr" fontAlgn="base">
              <a:buNone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info@AffinityHomeCare.com</a:t>
            </a:r>
          </a:p>
          <a:p>
            <a:pPr marL="0" indent="0" algn="ctr" fontAlgn="base">
              <a:buNone/>
            </a:pPr>
            <a:r>
              <a:rPr lang="en-US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www.AffinityHomeCare.com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3379" y="6408549"/>
            <a:ext cx="883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License: 30211210, 30211273, 30211725</a:t>
            </a:r>
          </a:p>
        </p:txBody>
      </p:sp>
    </p:spTree>
    <p:extLst>
      <p:ext uri="{BB962C8B-B14F-4D97-AF65-F5344CB8AC3E}">
        <p14:creationId xmlns:p14="http://schemas.microsoft.com/office/powerpoint/2010/main" val="35137112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2030</TotalTime>
  <Words>537</Words>
  <Application>Microsoft Office PowerPoint</Application>
  <PresentationFormat>On-screen Show (4:3)</PresentationFormat>
  <Paragraphs>105</Paragraphs>
  <Slides>17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Tahoma</vt:lpstr>
      <vt:lpstr>Office Theme</vt:lpstr>
      <vt:lpstr>PowerPoint Presentation</vt:lpstr>
      <vt:lpstr>Our Mission Statement </vt:lpstr>
      <vt:lpstr>About Us</vt:lpstr>
      <vt:lpstr>Our Service Area Affinity Home Care is proud to link the resources of a leading home care system to homes in South Florida:</vt:lpstr>
      <vt:lpstr>Our Services </vt:lpstr>
      <vt:lpstr>Skilled Services </vt:lpstr>
      <vt:lpstr>Our Specialties</vt:lpstr>
      <vt:lpstr>Statewide Medicaid Managed Care We Work With</vt:lpstr>
      <vt:lpstr>Our Team To meet your needs, we’ve assembled an experienced staff of home health care specialists. We offer each of our clients:  </vt:lpstr>
      <vt:lpstr>Our Staffing Coordinators</vt:lpstr>
      <vt:lpstr>Our Compassionate Caregivers</vt:lpstr>
      <vt:lpstr>Quality of Services </vt:lpstr>
      <vt:lpstr>PowerPoint Presentation</vt:lpstr>
      <vt:lpstr>PowerPoint Presentation</vt:lpstr>
      <vt:lpstr>PowerPoint Presentation</vt:lpstr>
      <vt:lpstr>PowerPoint Presentation</vt:lpstr>
      <vt:lpstr>Affinity Home Care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Affinity Home Care</dc:title>
  <dc:creator>Rachel Michell</dc:creator>
  <cp:lastModifiedBy>Ranon Altman</cp:lastModifiedBy>
  <cp:revision>289</cp:revision>
  <cp:lastPrinted>2015-04-21T16:47:36Z</cp:lastPrinted>
  <dcterms:created xsi:type="dcterms:W3CDTF">2015-04-10T18:59:14Z</dcterms:created>
  <dcterms:modified xsi:type="dcterms:W3CDTF">2019-09-25T21:31:58Z</dcterms:modified>
</cp:coreProperties>
</file>